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d63e775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d63e775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79db8be7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79db8be7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79db8be7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79db8be7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79db8be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79db8be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79db8be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79db8be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79db8be7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79db8be7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79db8be7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79db8be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79db8be7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79db8be7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6baee06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6baee06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6baee06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6baee06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63e775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d63e775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d63e775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d63e775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40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araganda.itstep.org/python" TargetMode="External"/><Relationship Id="rId4" Type="http://schemas.openxmlformats.org/officeDocument/2006/relationships/hyperlink" Target="https://karaganda.itstep.org/pyth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</a:rPr>
              <a:t>Дипломная </a:t>
            </a:r>
            <a:endParaRPr>
              <a:solidFill>
                <a:srgbClr val="E7E7E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</a:rPr>
              <a:t>				работа</a:t>
            </a:r>
            <a:endParaRPr>
              <a:solidFill>
                <a:srgbClr val="E7E7E7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310550" y="2926150"/>
            <a:ext cx="34707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дисциплине: </a:t>
            </a:r>
            <a:endParaRPr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- разработка на Python / Django</a:t>
            </a:r>
            <a:endParaRPr sz="1600">
              <a:solidFill>
                <a:srgbClr val="E7E7E7"/>
              </a:solidFill>
              <a:uFill>
                <a:noFill/>
              </a:uFill>
              <a:latin typeface="Montserrat Medium"/>
              <a:ea typeface="Montserrat Medium"/>
              <a:cs typeface="Montserrat Medium"/>
              <a:sym typeface="Montserrat Medium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388750" y="3548425"/>
            <a:ext cx="2392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Студент:</a:t>
            </a:r>
            <a:endParaRPr sz="16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7E7E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Блощенко Вячеслав</a:t>
            </a:r>
            <a:endParaRPr sz="16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7E7E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1999800" y="1252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Redis: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брокера сообщений для Celery, что обеспечивает эффективную передачу и управление задачами в распределенной системе.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1266900" y="2190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1999800" y="219067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для обеспечения безопасного обмена ресурсами между веб-приложением и внешними источниками данных, разрешая или ограничивая доступ к ресурсам.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266900" y="33202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1999800" y="3320300"/>
            <a:ext cx="5877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Middleware: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связующее программное обеспечение, которое помогает приложению и серверу обмениваться друг с другом запросами. Для сохранения данных в cookie и их последующего удаления 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/>
        </p:nvSpPr>
        <p:spPr>
          <a:xfrm>
            <a:off x="1400250" y="15429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2133150" y="1542987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Axios: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библиотеки Axios во фронтенд для удобного выполнения асинхронных HTTP-запросов к серверу, обеспечивая плавную и отзывчивую работу интерфейса.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400250" y="2886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2133150" y="2886113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Animejs: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Anime.js для добавления визуальных эффектов и анимаций, улучшая пользовательский интерфейс и создавая более привлекательный внешний вид.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type="title"/>
          </p:nvPr>
        </p:nvSpPr>
        <p:spPr>
          <a:xfrm>
            <a:off x="1788125" y="152400"/>
            <a:ext cx="41337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Схема базы данных</a:t>
            </a:r>
            <a:endParaRPr b="1" sz="3000">
              <a:solidFill>
                <a:schemeClr val="dk2"/>
              </a:solidFill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625" y="152400"/>
            <a:ext cx="579425" cy="57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8"/>
          <p:cNvGrpSpPr/>
          <p:nvPr/>
        </p:nvGrpSpPr>
        <p:grpSpPr>
          <a:xfrm>
            <a:off x="1165627" y="681177"/>
            <a:ext cx="8477045" cy="4291712"/>
            <a:chOff x="1165627" y="681177"/>
            <a:chExt cx="8477045" cy="4291712"/>
          </a:xfrm>
        </p:grpSpPr>
        <p:pic>
          <p:nvPicPr>
            <p:cNvPr id="329" name="Google Shape;329;p28"/>
            <p:cNvPicPr preferRelativeResize="0"/>
            <p:nvPr/>
          </p:nvPicPr>
          <p:blipFill rotWithShape="1">
            <a:blip r:embed="rId4">
              <a:alphaModFix/>
            </a:blip>
            <a:srcRect b="7055" l="5254" r="7454" t="3064"/>
            <a:stretch/>
          </p:blipFill>
          <p:spPr>
            <a:xfrm>
              <a:off x="1165627" y="784799"/>
              <a:ext cx="7896355" cy="4188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8"/>
            <p:cNvSpPr txBox="1"/>
            <p:nvPr/>
          </p:nvSpPr>
          <p:spPr>
            <a:xfrm>
              <a:off x="4807264" y="681177"/>
              <a:ext cx="613078" cy="322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User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28"/>
            <p:cNvSpPr txBox="1"/>
            <p:nvPr/>
          </p:nvSpPr>
          <p:spPr>
            <a:xfrm>
              <a:off x="2939671" y="1259078"/>
              <a:ext cx="1100961" cy="298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Token List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p28"/>
            <p:cNvSpPr txBox="1"/>
            <p:nvPr/>
          </p:nvSpPr>
          <p:spPr>
            <a:xfrm>
              <a:off x="1379155" y="1682818"/>
              <a:ext cx="1257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AccountCode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6249161" y="1306723"/>
              <a:ext cx="1045571" cy="591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Client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28"/>
            <p:cNvSpPr txBox="1"/>
            <p:nvPr/>
          </p:nvSpPr>
          <p:spPr>
            <a:xfrm>
              <a:off x="6386449" y="3018424"/>
              <a:ext cx="1257645" cy="322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Card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5" name="Google Shape;335;p28"/>
            <p:cNvSpPr txBox="1"/>
            <p:nvPr/>
          </p:nvSpPr>
          <p:spPr>
            <a:xfrm>
              <a:off x="7776071" y="2929844"/>
              <a:ext cx="1336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Transaction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6" name="Google Shape;336;p28"/>
            <p:cNvSpPr txBox="1"/>
            <p:nvPr/>
          </p:nvSpPr>
          <p:spPr>
            <a:xfrm>
              <a:off x="3001763" y="2788356"/>
              <a:ext cx="1572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Ads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7" name="Google Shape;337;p28"/>
            <p:cNvSpPr txBox="1"/>
            <p:nvPr/>
          </p:nvSpPr>
          <p:spPr>
            <a:xfrm>
              <a:off x="4635026" y="3110745"/>
              <a:ext cx="14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AdsHistory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338" name="Google Shape;33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46050" y="1239275"/>
              <a:ext cx="1230875" cy="16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28"/>
            <p:cNvSpPr txBox="1"/>
            <p:nvPr/>
          </p:nvSpPr>
          <p:spPr>
            <a:xfrm>
              <a:off x="7776072" y="1166891"/>
              <a:ext cx="186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ExchangeRate</a:t>
              </a:r>
              <a:endParaRPr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1999800" y="393750"/>
            <a:ext cx="3172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Функционал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2669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29"/>
          <p:cNvSpPr txBox="1"/>
          <p:nvPr>
            <p:ph idx="1" type="body"/>
          </p:nvPr>
        </p:nvSpPr>
        <p:spPr>
          <a:xfrm>
            <a:off x="1999800" y="1307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создавать свои учетные записи, предоставляя необходимую информацию для полноценного использования всех функций приложения.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1266900" y="2222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9"/>
          <p:cNvSpPr txBox="1"/>
          <p:nvPr>
            <p:ph idx="1" type="body"/>
          </p:nvPr>
        </p:nvSpPr>
        <p:spPr>
          <a:xfrm>
            <a:off x="1999800" y="22227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Активация аккаунта: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После завершения процесса регистрации, каждому пользователю отправляется уникальный код подтверждения на электронную почту. Для активации аккаунта пользователь должен ввести этот код, обеспечивая дополнительный уровень безопасности.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266900" y="364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29"/>
          <p:cNvSpPr txBox="1"/>
          <p:nvPr>
            <p:ph idx="1" type="body"/>
          </p:nvPr>
        </p:nvSpPr>
        <p:spPr>
          <a:xfrm>
            <a:off x="1999800" y="36432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Авторизация: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Зарегистрированные пользователи могут входить в систему, используя свои учетные данные, обеспечивая персонализированный и безопасный доступ к функциональности приложения.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300650"/>
            <a:ext cx="647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1999800" y="1252525"/>
            <a:ext cx="58773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Восстановление пароля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 получает на свою электронную почту уникальный код для восстановления пароля, который необходимо ввести в специальное поле приложения для подтверждения своей личности.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1266900" y="23344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59" name="Google Shape;359;p30"/>
          <p:cNvSpPr txBox="1"/>
          <p:nvPr>
            <p:ph idx="1" type="body"/>
          </p:nvPr>
        </p:nvSpPr>
        <p:spPr>
          <a:xfrm>
            <a:off x="1999800" y="2334406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карт: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имеют возможность создавать виртуальн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ые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карт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ы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которые предоставляют удобный инструмент для проведения различных операций в системе.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1266900" y="35362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1" name="Google Shape;361;p30"/>
          <p:cNvSpPr txBox="1"/>
          <p:nvPr>
            <p:ph idx="1" type="body"/>
          </p:nvPr>
        </p:nvSpPr>
        <p:spPr>
          <a:xfrm>
            <a:off x="1952750" y="3536188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Перевод денег: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осуществлять переводы средств между своими виртуальными картами, обеспечивая быструю и удобную передачу средств.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/>
        </p:nvSpPr>
        <p:spPr>
          <a:xfrm>
            <a:off x="1266900" y="1672498"/>
            <a:ext cx="732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7" name="Google Shape;367;p31"/>
          <p:cNvSpPr txBox="1"/>
          <p:nvPr>
            <p:ph idx="1" type="body"/>
          </p:nvPr>
        </p:nvSpPr>
        <p:spPr>
          <a:xfrm>
            <a:off x="1999800" y="1672524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истории транзакций: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имеют доступ к полному списку своих финансовых транзакций.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1266900" y="6722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	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9" name="Google Shape;369;p31"/>
          <p:cNvSpPr txBox="1"/>
          <p:nvPr>
            <p:ph idx="1" type="body"/>
          </p:nvPr>
        </p:nvSpPr>
        <p:spPr>
          <a:xfrm>
            <a:off x="1999800" y="672300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Пополнение баланса: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пополнять свой баланс, выбирая различные способы для пополнения, обеспечивая гибкость и удобство использования.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1266900" y="248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1" name="Google Shape;371;p31"/>
          <p:cNvSpPr txBox="1"/>
          <p:nvPr>
            <p:ph idx="1" type="body"/>
          </p:nvPr>
        </p:nvSpPr>
        <p:spPr>
          <a:xfrm>
            <a:off x="1999800" y="2481376"/>
            <a:ext cx="58773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Курс и конвертация валют: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актуального курса валют через внешний источник и встроенная функциональность конвертации валют по актуальному курсу.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1266900" y="3606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3" name="Google Shape;373;p31"/>
          <p:cNvSpPr txBox="1"/>
          <p:nvPr>
            <p:ph idx="1" type="body"/>
          </p:nvPr>
        </p:nvSpPr>
        <p:spPr>
          <a:xfrm>
            <a:off x="1999800" y="3606751"/>
            <a:ext cx="58773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Доска объявлений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 масштабируемости приложения, предоставляющую возможность для взаимодействия между заказчиком и исполнителем, процесс предоставления и выполнения услуг.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1699950" y="295200"/>
            <a:ext cx="37989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Сложности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1699950" y="864925"/>
            <a:ext cx="57441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создания моей дипломной работы, я столкнулся с несколькими сложностями, которые требовали дополнительных усилий и поиска их решения</a:t>
            </a: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8197350" y="4151500"/>
            <a:ext cx="946650" cy="992000"/>
          </a:xfrm>
          <a:custGeom>
            <a:rect b="b" l="l" r="r" t="t"/>
            <a:pathLst>
              <a:path extrusionOk="0" h="39680" w="37866">
                <a:moveTo>
                  <a:pt x="0" y="0"/>
                </a:moveTo>
                <a:lnTo>
                  <a:pt x="37644" y="0"/>
                </a:lnTo>
                <a:lnTo>
                  <a:pt x="37650" y="39410"/>
                </a:lnTo>
                <a:lnTo>
                  <a:pt x="37866" y="39680"/>
                </a:lnTo>
                <a:lnTo>
                  <a:pt x="37681" y="396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81" name="Google Shape;381;p32"/>
          <p:cNvSpPr/>
          <p:nvPr/>
        </p:nvSpPr>
        <p:spPr>
          <a:xfrm rot="10800000">
            <a:off x="7470120" y="4133701"/>
            <a:ext cx="1655380" cy="1009499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82" name="Google Shape;382;p32"/>
          <p:cNvSpPr txBox="1"/>
          <p:nvPr/>
        </p:nvSpPr>
        <p:spPr>
          <a:xfrm>
            <a:off x="1699950" y="2704225"/>
            <a:ext cx="570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финансовыми транзакциями требовала внимания к деталям и строгого соблюдения норм безопасности. Это включало в себя защиту от мошенничества и обеспечение конфиденциальности финансовых данных пользователей.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1699950" y="1719025"/>
            <a:ext cx="5744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Внедрение middleware в проект связанный с безопасностью, такой как обработка JWT токенов, связанными с аутентификацией,  авторизацией, сохранением и удалением токена обновления в cookie 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1699950" y="3734025"/>
            <a:ext cx="6058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Внедрение библиотеки Axios обеспечение надежной обработки ошибок и различных статусов HTTP, управление безопасностью передачи токенов, интеграцию с асинхронным кодом и управление таймингами,  обеспечения безопасности и эффективности запросов к API.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50" y="295200"/>
            <a:ext cx="493725" cy="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type="title"/>
          </p:nvPr>
        </p:nvSpPr>
        <p:spPr>
          <a:xfrm>
            <a:off x="2023300" y="398400"/>
            <a:ext cx="37989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Заключение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1" name="Google Shape;391;p33"/>
          <p:cNvSpPr txBox="1"/>
          <p:nvPr>
            <p:ph idx="1" type="body"/>
          </p:nvPr>
        </p:nvSpPr>
        <p:spPr>
          <a:xfrm>
            <a:off x="1699950" y="1321200"/>
            <a:ext cx="57441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 результате разработки и реализации моей дипломной работы, были успешно достигнуты поставленные цели и успешно преодолены различные технические сложности, для </a:t>
            </a: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выполнения</a:t>
            </a: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поставленных функциональных возможностей моего проекта.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Также, были учтены аспекты масштабируемости, производительности, и модульности приложения для обеспечения его готовности к дальнейшему развитию и внедрению новых функциональных возможностей.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8197350" y="4151500"/>
            <a:ext cx="946650" cy="992000"/>
          </a:xfrm>
          <a:custGeom>
            <a:rect b="b" l="l" r="r" t="t"/>
            <a:pathLst>
              <a:path extrusionOk="0" h="39680" w="37866">
                <a:moveTo>
                  <a:pt x="0" y="0"/>
                </a:moveTo>
                <a:lnTo>
                  <a:pt x="37644" y="0"/>
                </a:lnTo>
                <a:lnTo>
                  <a:pt x="37650" y="39410"/>
                </a:lnTo>
                <a:lnTo>
                  <a:pt x="37866" y="39680"/>
                </a:lnTo>
                <a:lnTo>
                  <a:pt x="37681" y="396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3" name="Google Shape;393;p33"/>
          <p:cNvSpPr/>
          <p:nvPr/>
        </p:nvSpPr>
        <p:spPr>
          <a:xfrm rot="10800000">
            <a:off x="7470120" y="4133701"/>
            <a:ext cx="1655380" cy="1009499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00" y="465550"/>
            <a:ext cx="498100" cy="4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title"/>
          </p:nvPr>
        </p:nvSpPr>
        <p:spPr>
          <a:xfrm>
            <a:off x="1470025" y="730275"/>
            <a:ext cx="4012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Спасибо</a:t>
            </a:r>
            <a:r>
              <a:rPr lang="ru" sz="2100"/>
              <a:t> </a:t>
            </a:r>
            <a:r>
              <a:rPr lang="ru" sz="2100"/>
              <a:t>за внимание!</a:t>
            </a:r>
            <a:endParaRPr sz="2100"/>
          </a:p>
        </p:txBody>
      </p:sp>
      <p:sp>
        <p:nvSpPr>
          <p:cNvPr id="400" name="Google Shape;400;p34"/>
          <p:cNvSpPr txBox="1"/>
          <p:nvPr>
            <p:ph idx="1" type="body"/>
          </p:nvPr>
        </p:nvSpPr>
        <p:spPr>
          <a:xfrm>
            <a:off x="1470025" y="1606575"/>
            <a:ext cx="3304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На этом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 моей дипломной работы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окончена.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1" name="Google Shape;401;p34"/>
          <p:cNvGrpSpPr/>
          <p:nvPr/>
        </p:nvGrpSpPr>
        <p:grpSpPr>
          <a:xfrm>
            <a:off x="4879920" y="1553491"/>
            <a:ext cx="3159984" cy="2439109"/>
            <a:chOff x="3553042" y="1657806"/>
            <a:chExt cx="3461100" cy="2671532"/>
          </a:xfrm>
        </p:grpSpPr>
        <p:sp>
          <p:nvSpPr>
            <p:cNvPr id="402" name="Google Shape;402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68" y="1553495"/>
            <a:ext cx="3063300" cy="1443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/>
          <p:nvPr/>
        </p:nvSpPr>
        <p:spPr>
          <a:xfrm flipH="1">
            <a:off x="4928017" y="1606584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7575580" y="2546254"/>
            <a:ext cx="1024386" cy="1522884"/>
            <a:chOff x="6505573" y="2745170"/>
            <a:chExt cx="1122000" cy="1668000"/>
          </a:xfrm>
        </p:grpSpPr>
        <p:sp>
          <p:nvSpPr>
            <p:cNvPr id="413" name="Google Shape;413;p3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34"/>
          <p:cNvPicPr preferRelativeResize="0"/>
          <p:nvPr/>
        </p:nvPicPr>
        <p:blipFill rotWithShape="1">
          <a:blip r:embed="rId4">
            <a:alphaModFix/>
          </a:blip>
          <a:srcRect b="0" l="13213" r="13213" t="0"/>
          <a:stretch/>
        </p:blipFill>
        <p:spPr>
          <a:xfrm>
            <a:off x="75751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/>
          <p:nvPr/>
        </p:nvSpPr>
        <p:spPr>
          <a:xfrm flipH="1">
            <a:off x="75751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4"/>
          <p:cNvGrpSpPr/>
          <p:nvPr/>
        </p:nvGrpSpPr>
        <p:grpSpPr>
          <a:xfrm>
            <a:off x="7218945" y="3121897"/>
            <a:ext cx="520684" cy="1036470"/>
            <a:chOff x="9543736" y="4486132"/>
            <a:chExt cx="570300" cy="1135235"/>
          </a:xfrm>
        </p:grpSpPr>
        <p:sp>
          <p:nvSpPr>
            <p:cNvPr id="420" name="Google Shape;420;p3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Google Shape;424;p34"/>
          <p:cNvPicPr preferRelativeResize="0"/>
          <p:nvPr/>
        </p:nvPicPr>
        <p:blipFill rotWithShape="1">
          <a:blip r:embed="rId5">
            <a:alphaModFix/>
          </a:blip>
          <a:srcRect b="0" l="22319" r="22324" t="0"/>
          <a:stretch/>
        </p:blipFill>
        <p:spPr>
          <a:xfrm>
            <a:off x="72185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5" name="Google Shape;425;p34"/>
          <p:cNvSpPr/>
          <p:nvPr/>
        </p:nvSpPr>
        <p:spPr>
          <a:xfrm flipH="1">
            <a:off x="72183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675" y="647375"/>
            <a:ext cx="560425" cy="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1470025" y="2298975"/>
            <a:ext cx="315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Большая благодарность моим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преподавателям:</a:t>
            </a:r>
            <a:b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Табашнюк Евгений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Лехман Андрей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Маратов Мади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112075" y="4207575"/>
            <a:ext cx="141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112075" y="4592475"/>
            <a:ext cx="884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Номер телефона: +7(705)-251-01-91        Телеграмм: @Sterben2360      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412925" y="1943525"/>
            <a:ext cx="36531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Цель</a:t>
            </a: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и Задачи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Технологический стек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базы данных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Сложности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ru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1044025"/>
            <a:ext cx="575800" cy="5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7708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7E7E7"/>
                </a:solidFill>
              </a:rPr>
              <a:t>Введение</a:t>
            </a:r>
            <a:endParaRPr b="1">
              <a:solidFill>
                <a:srgbClr val="E7E7E7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825800" y="1135550"/>
            <a:ext cx="65106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Сегодня я представлю вам результаты своей дипломной работы, посвященной созданию веб-приложения для банка с безопасной авторизацией через JWT токен и множеством функциональных возможностей веб-приложения банка с акцентом на безопасные финансовые операции и современные инструменты управления счетами. </a:t>
            </a:r>
            <a:endParaRPr sz="18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825" y="437600"/>
            <a:ext cx="435000" cy="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8865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Цель и Задачи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038375" y="923625"/>
            <a:ext cx="4965600" cy="297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Цель моей дипломной работы заключалась в создании современного веб-приложения банка, обеспечивающего пользователям безопасность финансовых операций предоставляющего возможности управления счетами. С возможностью </a:t>
            </a: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масштабирования </a:t>
            </a: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для подключения различных модулей приложения.</a:t>
            </a:r>
            <a:br>
              <a:rPr lang="ru" sz="1700"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0" y="445525"/>
            <a:ext cx="421025" cy="4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999800" y="1252475"/>
            <a:ext cx="58773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Безопасная авторизация: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механизм безопасной авторизации через JWT токен для защиты учетных записей пользователей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266900" y="2355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999800" y="2355500"/>
            <a:ext cx="58773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Виртуальная карта: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функционал выпуска виртуальной карты, предоставляя пользователям удобный инструмент для проведения онлайн-транзакций.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266900" y="33808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999800" y="33808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Пе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реводы между картам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Внедрить возможность перевода средств между виртуальными картами внутри и вне банка обеспечивая легкость и быстроту операций.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/>
        </p:nvSpPr>
        <p:spPr>
          <a:xfrm>
            <a:off x="1266900" y="11466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999800" y="1146681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Актуальный курс валют: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Подключить внешние источники данных для получения актуальных курсов валют и регулярно обновлять эту информацию чтобы пользователи могли проводить конвертацию средств по текущему обменному курсу.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66900" y="2571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999800" y="257177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Атомарные транзакции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Применить атомарные транзакции в процессе выполнения транзакций гарантируя, что весь процесс выполняется целиком и успешно, либо не выполняется вовсе, предотвращая возможные проблемы с целостностью данных.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266900" y="39433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999800" y="3943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Отслеживание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транзакций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механизмы отслеживания  транзакций для просмотра их пользователем.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999800" y="1252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модульной структуры: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Выделение ключевых функциональных блоков приложения в отдельные модули для повышения читаемости и облегчения сопровождения кода.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1266900" y="23484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999800" y="2348488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гибкости в добавлении новых функциональных возможностей. Реализация интерфейсов и API, которые легко расширяются для внедрения новых сервисов и функций.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1266900" y="34444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1999800" y="3444450"/>
            <a:ext cx="58773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доступом</a:t>
            </a: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восстановления учетных записей пользователей в случае утери доступа. Выдачу конфиденциальных данных только при авторизации пользователя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2030400" y="404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Технологический стек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Django: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веб-фреймворк, который позволяет создавать безопасные и поддерживаемые веб-сайты.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Django REST Framework: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набор инструментов для создания REST API с помощью Django.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JSON Web Token (JWT):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это открытый стандарт  для создания токенов доступа, основанный на формате JSON.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75" y="404250"/>
            <a:ext cx="507525" cy="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/>
        </p:nvSpPr>
        <p:spPr>
          <a:xfrm>
            <a:off x="1266900" y="125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1999800" y="1252531"/>
            <a:ext cx="58773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PostgreSQL: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предоставляет надежное и масштабируемое решение для хранения данных, обеспечивая высокую степень целостности и надежности данных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1266900" y="2316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1999800" y="2316525"/>
            <a:ext cx="58773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Requests: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библиотеки Requests для обеспечения удобства выполнения HTTP-запросов с целью взаимодействия с внешними сервисами или API.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266900" y="34529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3" name="Google Shape;303;p25"/>
          <p:cNvSpPr txBox="1"/>
          <p:nvPr>
            <p:ph idx="1" type="body"/>
          </p:nvPr>
        </p:nvSpPr>
        <p:spPr>
          <a:xfrm>
            <a:off x="1999800" y="34529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Celery: </a:t>
            </a:r>
            <a:r>
              <a:rPr lang="ru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для создания асинхронных задач, что позволяет выполнять операции в фоновом режиме, обеспечивая более эффективную обработку длительных задач.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